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70" r:id="rId4"/>
    <p:sldId id="269" r:id="rId5"/>
    <p:sldId id="271" r:id="rId6"/>
    <p:sldId id="284" r:id="rId7"/>
    <p:sldId id="272" r:id="rId8"/>
    <p:sldId id="282" r:id="rId9"/>
    <p:sldId id="283" r:id="rId10"/>
    <p:sldId id="259" r:id="rId11"/>
    <p:sldId id="279" r:id="rId12"/>
    <p:sldId id="280" r:id="rId13"/>
    <p:sldId id="276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933" autoAdjust="0"/>
  </p:normalViewPr>
  <p:slideViewPr>
    <p:cSldViewPr snapToGrid="0">
      <p:cViewPr>
        <p:scale>
          <a:sx n="60" d="100"/>
          <a:sy n="60" d="100"/>
        </p:scale>
        <p:origin x="88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4B88F-93A4-4525-9D9A-5FD9E3420633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92E655-ACC3-4FB6-8422-810C4D916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827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kiwand.com/en/Spectroscopy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Raman spectroscopy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spectroscopic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technique used to observe vibrational</a:t>
            </a:r>
            <a:r>
              <a:rPr lang="tr-T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rotational, and other low-frequency</a:t>
            </a:r>
            <a:r>
              <a:rPr lang="tr-TR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modes in a system.</a:t>
            </a:r>
            <a:endParaRPr lang="tr-TR" sz="1200" b="0" i="0" u="none" strike="noStrike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Raman s</a:t>
            </a: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Spektroscopy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spektrumu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demek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pectroscopy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commonly used to provide a structural fingerprint by which molecules can be identified.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92E655-ACC3-4FB6-8422-810C4D9169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3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785 nm diode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lazerden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çıkan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ışın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back reflection ı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engellemek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Faraday Isolator (FI)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geçiyor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(Back reflection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geri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yansıyan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ışın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tekrar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girip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yakabilir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çünkü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sonra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dalga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boyunun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785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civarında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(780-790)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kullanılabilmesi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Line Filter (LF)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kullanılıyor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Özetle,LF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lazerden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780-790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arasında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olmayan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dalga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boylarını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M1, M2, M3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mirrorlar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bunları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sadece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ışığı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yansıtıp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yön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vermek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kullanıyoruz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REF1, 785 nm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küçük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dalga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boylarını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geçirmiyor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 785 nm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büyük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dalga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boylarını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geçiriyor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Kırmızı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çizgiyle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gösterilen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REF1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yansıyıp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lensten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geçerek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seruma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lens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odaklanarak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gönderiliyor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Raman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sinyalini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turuncu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gösterdim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Raman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Turuncu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785 nm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büyük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olduğu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için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REF1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REF2 den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geçip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monochromator 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lens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odaklanarak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geliyor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Monochromator de Raman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sinyalini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çıktı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olarak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bize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veriyor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kullanmamızın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nedeni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Raman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dışındaki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tüm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sinyalleri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elemek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istememiz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Seruma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giren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ok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bizim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gönderdiğimiz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lazer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çıkan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ok(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turuncu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Raman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sinyali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92E655-ACC3-4FB6-8422-810C4D9169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92E655-ACC3-4FB6-8422-810C4D9169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87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800-1400 </a:t>
            </a:r>
            <a:r>
              <a:rPr lang="en-US" dirty="0" err="1"/>
              <a:t>arasi</a:t>
            </a:r>
            <a:r>
              <a:rPr lang="en-US" dirty="0"/>
              <a:t> </a:t>
            </a:r>
            <a:r>
              <a:rPr lang="en-US" dirty="0" err="1"/>
              <a:t>kabaca</a:t>
            </a:r>
            <a:r>
              <a:rPr lang="en-US" dirty="0"/>
              <a:t> </a:t>
            </a:r>
            <a:r>
              <a:rPr lang="en-US" dirty="0" err="1"/>
              <a:t>lipitler</a:t>
            </a:r>
            <a:r>
              <a:rPr lang="en-US" dirty="0"/>
              <a:t> …1200188ler protein </a:t>
            </a:r>
            <a:r>
              <a:rPr lang="en-US" dirty="0" err="1"/>
              <a:t>kabaca</a:t>
            </a:r>
            <a:r>
              <a:rPr lang="en-US" dirty="0"/>
              <a:t> </a:t>
            </a:r>
            <a:r>
              <a:rPr lang="en-US" dirty="0" err="1"/>
              <a:t>ama</a:t>
            </a:r>
            <a:r>
              <a:rPr lang="en-US" dirty="0"/>
              <a:t> </a:t>
            </a:r>
            <a:r>
              <a:rPr lang="en-US" dirty="0" err="1"/>
              <a:t>aralarda</a:t>
            </a:r>
            <a:r>
              <a:rPr lang="en-US" dirty="0"/>
              <a:t> aa </a:t>
            </a:r>
            <a:r>
              <a:rPr lang="en-US" dirty="0" err="1"/>
              <a:t>ler</a:t>
            </a:r>
            <a:r>
              <a:rPr lang="en-US" dirty="0"/>
              <a:t> </a:t>
            </a:r>
            <a:r>
              <a:rPr lang="en-US" dirty="0" err="1"/>
              <a:t>katkida</a:t>
            </a:r>
            <a:r>
              <a:rPr lang="en-US" dirty="0"/>
              <a:t> </a:t>
            </a:r>
            <a:r>
              <a:rPr lang="en-US" dirty="0" err="1"/>
              <a:t>bulunuyor</a:t>
            </a:r>
            <a:r>
              <a:rPr lang="en-US" dirty="0"/>
              <a:t>..</a:t>
            </a:r>
            <a:r>
              <a:rPr lang="en-US" dirty="0" err="1"/>
              <a:t>bu</a:t>
            </a:r>
            <a:r>
              <a:rPr lang="en-US" dirty="0"/>
              <a:t> </a:t>
            </a:r>
            <a:r>
              <a:rPr lang="en-US" dirty="0" err="1"/>
              <a:t>grafik</a:t>
            </a:r>
            <a:r>
              <a:rPr lang="en-US" dirty="0"/>
              <a:t> 2 </a:t>
            </a:r>
            <a:r>
              <a:rPr lang="en-US" dirty="0" err="1"/>
              <a:t>grubun</a:t>
            </a:r>
            <a:r>
              <a:rPr lang="en-US" dirty="0"/>
              <a:t> </a:t>
            </a:r>
            <a:r>
              <a:rPr lang="en-US" dirty="0" err="1"/>
              <a:t>ortalamalarinin</a:t>
            </a:r>
            <a:r>
              <a:rPr lang="en-US" dirty="0"/>
              <a:t> </a:t>
            </a:r>
            <a:r>
              <a:rPr lang="en-US" dirty="0" err="1"/>
              <a:t>yani</a:t>
            </a:r>
            <a:r>
              <a:rPr lang="en-US" dirty="0"/>
              <a:t> </a:t>
            </a:r>
            <a:r>
              <a:rPr lang="en-US" dirty="0" err="1"/>
              <a:t>mavi</a:t>
            </a:r>
            <a:r>
              <a:rPr lang="en-US" dirty="0"/>
              <a:t> </a:t>
            </a:r>
            <a:r>
              <a:rPr lang="en-US" dirty="0" err="1"/>
              <a:t>grafiklerinin</a:t>
            </a:r>
            <a:r>
              <a:rPr lang="en-US" dirty="0"/>
              <a:t> </a:t>
            </a:r>
            <a:r>
              <a:rPr lang="en-US" dirty="0" err="1"/>
              <a:t>karsilastirilmasi</a:t>
            </a:r>
            <a:r>
              <a:rPr lang="en-US" dirty="0"/>
              <a:t>…amid1 </a:t>
            </a:r>
            <a:r>
              <a:rPr lang="en-US" dirty="0" err="1"/>
              <a:t>bandi</a:t>
            </a:r>
            <a:r>
              <a:rPr lang="en-US" dirty="0"/>
              <a:t> 1650..amid3 </a:t>
            </a:r>
            <a:r>
              <a:rPr lang="en-US" dirty="0" err="1"/>
              <a:t>bandi</a:t>
            </a:r>
            <a:r>
              <a:rPr lang="en-US" dirty="0"/>
              <a:t> 1266 protein </a:t>
            </a:r>
            <a:r>
              <a:rPr lang="en-US" dirty="0" err="1"/>
              <a:t>corunu</a:t>
            </a:r>
            <a:r>
              <a:rPr lang="en-US" dirty="0"/>
              <a:t> </a:t>
            </a:r>
            <a:r>
              <a:rPr lang="en-US" dirty="0" err="1"/>
              <a:t>gosteriyor</a:t>
            </a:r>
            <a:r>
              <a:rPr lang="en-US" dirty="0"/>
              <a:t>.…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92E655-ACC3-4FB6-8422-810C4D9169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99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After PCA analysis,</a:t>
            </a:r>
            <a:r>
              <a:rPr lang="tr-TR" baseline="0" dirty="0"/>
              <a:t> the data is given to Machine learnig application to construct a classification model. </a:t>
            </a:r>
          </a:p>
          <a:p>
            <a:r>
              <a:rPr lang="tr-TR" baseline="0" dirty="0"/>
              <a:t>In the above graph the misclassified data points are seen with x. As we see the model constructed by machine learning can classify patients and control samples</a:t>
            </a:r>
          </a:p>
          <a:p>
            <a:r>
              <a:rPr lang="tr-TR" baseline="0" dirty="0"/>
              <a:t>With high accuracy </a:t>
            </a: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Knn</a:t>
            </a:r>
            <a:r>
              <a:rPr lang="en-US" dirty="0"/>
              <a:t>..k nearest </a:t>
            </a:r>
            <a:r>
              <a:rPr lang="en-US" dirty="0" err="1"/>
              <a:t>neighbours</a:t>
            </a:r>
            <a:r>
              <a:rPr lang="en-US" dirty="0"/>
              <a:t> </a:t>
            </a:r>
            <a:r>
              <a:rPr lang="en-US" dirty="0" err="1"/>
              <a:t>yontemi</a:t>
            </a:r>
            <a:r>
              <a:rPr lang="en-US" dirty="0"/>
              <a:t> </a:t>
            </a:r>
            <a:r>
              <a:rPr lang="en-US" dirty="0" err="1"/>
              <a:t>uygulayinca</a:t>
            </a:r>
            <a:r>
              <a:rPr lang="en-US" dirty="0"/>
              <a:t> x </a:t>
            </a:r>
            <a:r>
              <a:rPr lang="en-US" dirty="0" err="1"/>
              <a:t>ile</a:t>
            </a:r>
            <a:r>
              <a:rPr lang="en-US" dirty="0"/>
              <a:t> </a:t>
            </a:r>
            <a:r>
              <a:rPr lang="en-US" dirty="0" err="1"/>
              <a:t>isaretli</a:t>
            </a:r>
            <a:r>
              <a:rPr lang="en-US" dirty="0"/>
              <a:t> </a:t>
            </a:r>
            <a:r>
              <a:rPr lang="en-US" dirty="0" err="1"/>
              <a:t>olanlar</a:t>
            </a:r>
            <a:r>
              <a:rPr lang="en-US" dirty="0"/>
              <a:t> misclassify </a:t>
            </a:r>
            <a:r>
              <a:rPr lang="en-US" dirty="0" err="1"/>
              <a:t>olanlar</a:t>
            </a:r>
            <a:r>
              <a:rPr lang="en-US" dirty="0"/>
              <a:t> ..</a:t>
            </a:r>
            <a:r>
              <a:rPr lang="en-US" dirty="0" err="1"/>
              <a:t>yani</a:t>
            </a:r>
            <a:r>
              <a:rPr lang="en-US" dirty="0"/>
              <a:t> 2 ser </a:t>
            </a:r>
            <a:r>
              <a:rPr lang="en-US" dirty="0" err="1"/>
              <a:t>tane</a:t>
            </a:r>
            <a:r>
              <a:rPr lang="en-US" dirty="0"/>
              <a:t> </a:t>
            </a:r>
            <a:r>
              <a:rPr lang="en-US" dirty="0" err="1"/>
              <a:t>olanlar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</a:rPr>
              <a:t>###machine learning </a:t>
            </a:r>
            <a:r>
              <a:rPr lang="en-US" b="1" dirty="0" err="1">
                <a:solidFill>
                  <a:srgbClr val="FF0000"/>
                </a:solidFill>
              </a:rPr>
              <a:t>nedir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ekle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linkten</a:t>
            </a:r>
            <a:r>
              <a:rPr lang="en-US" b="1" dirty="0">
                <a:solidFill>
                  <a:srgbClr val="FF0000"/>
                </a:solidFill>
              </a:rPr>
              <a:t>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92E655-ACC3-4FB6-8422-810C4D9169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432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Confusion</a:t>
            </a:r>
            <a:r>
              <a:rPr lang="tr-TR" baseline="0" dirty="0"/>
              <a:t> matrix </a:t>
            </a:r>
            <a:r>
              <a:rPr lang="en-US" baseline="0" dirty="0"/>
              <a:t>describe</a:t>
            </a:r>
            <a:r>
              <a:rPr lang="tr-TR" baseline="0" dirty="0"/>
              <a:t>s</a:t>
            </a:r>
            <a:r>
              <a:rPr lang="en-US" baseline="0" dirty="0"/>
              <a:t> the performance of a classification model</a:t>
            </a:r>
            <a:r>
              <a:rPr lang="tr-TR" baseline="0" dirty="0"/>
              <a:t> </a:t>
            </a:r>
            <a:r>
              <a:rPr lang="en-US" baseline="0" dirty="0"/>
              <a:t> on a set of test data for which the true values are known</a:t>
            </a:r>
            <a:endParaRPr lang="tr-TR" baseline="0" dirty="0"/>
          </a:p>
          <a:p>
            <a:r>
              <a:rPr lang="en-US" baseline="0" dirty="0"/>
              <a:t>The area under the ROC curve (AUC) is a measure of how well a parameter can distinguish between two diagnostic groups (diseased/normal).</a:t>
            </a:r>
            <a:r>
              <a:rPr lang="tr-TR" baseline="0" dirty="0"/>
              <a:t> </a:t>
            </a: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Machine learning </a:t>
            </a:r>
            <a:r>
              <a:rPr lang="en-US" dirty="0" err="1"/>
              <a:t>sonuclari</a:t>
            </a:r>
            <a:r>
              <a:rPr lang="en-US" dirty="0"/>
              <a:t>…</a:t>
            </a:r>
            <a:r>
              <a:rPr lang="en-US" dirty="0" err="1"/>
              <a:t>Soldaki</a:t>
            </a:r>
            <a:r>
              <a:rPr lang="en-US" dirty="0"/>
              <a:t> roc curve…systemin </a:t>
            </a:r>
            <a:r>
              <a:rPr lang="en-US" dirty="0" err="1"/>
              <a:t>spes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sens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gosteriyor</a:t>
            </a:r>
            <a:r>
              <a:rPr lang="en-US" dirty="0"/>
              <a:t>..</a:t>
            </a:r>
            <a:r>
              <a:rPr lang="en-US" dirty="0" err="1"/>
              <a:t>sagdaki</a:t>
            </a:r>
            <a:r>
              <a:rPr lang="en-US" dirty="0"/>
              <a:t> confusion matrix   2 </a:t>
            </a:r>
            <a:r>
              <a:rPr lang="en-US" dirty="0" err="1"/>
              <a:t>ler</a:t>
            </a:r>
            <a:r>
              <a:rPr lang="en-US" dirty="0"/>
              <a:t> misclassification…</a:t>
            </a:r>
            <a:r>
              <a:rPr lang="en-US" dirty="0" err="1"/>
              <a:t>auc</a:t>
            </a:r>
            <a:r>
              <a:rPr lang="en-US" dirty="0"/>
              <a:t> ne </a:t>
            </a:r>
            <a:r>
              <a:rPr lang="en-US" dirty="0" err="1"/>
              <a:t>kdr</a:t>
            </a:r>
            <a:r>
              <a:rPr lang="en-US" dirty="0"/>
              <a:t> </a:t>
            </a:r>
            <a:r>
              <a:rPr lang="en-US" dirty="0" err="1"/>
              <a:t>yuksekse</a:t>
            </a:r>
            <a:r>
              <a:rPr lang="en-US" dirty="0"/>
              <a:t> </a:t>
            </a:r>
            <a:r>
              <a:rPr lang="en-US" dirty="0" err="1"/>
              <a:t>sens</a:t>
            </a:r>
            <a:r>
              <a:rPr lang="en-US" dirty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spes</a:t>
            </a:r>
            <a:r>
              <a:rPr lang="en-US" dirty="0"/>
              <a:t> max da </a:t>
            </a:r>
            <a:r>
              <a:rPr lang="en-US" dirty="0" err="1"/>
              <a:t>demek</a:t>
            </a:r>
            <a:r>
              <a:rPr lang="en-US" dirty="0"/>
              <a:t> max 1 </a:t>
            </a:r>
            <a:r>
              <a:rPr lang="en-US" dirty="0" err="1"/>
              <a:t>olabilio</a:t>
            </a:r>
            <a:r>
              <a:rPr lang="en-US" dirty="0"/>
              <a:t>…</a:t>
            </a:r>
            <a:r>
              <a:rPr lang="en-US" dirty="0" err="1"/>
              <a:t>spesifitemiz</a:t>
            </a:r>
            <a:r>
              <a:rPr lang="en-US" dirty="0"/>
              <a:t> 94% …. </a:t>
            </a:r>
            <a:r>
              <a:rPr lang="en-US" dirty="0" err="1"/>
              <a:t>sens</a:t>
            </a:r>
            <a:r>
              <a:rPr lang="en-US" dirty="0"/>
              <a:t> 97%..misclassf </a:t>
            </a:r>
            <a:r>
              <a:rPr lang="en-US" dirty="0" err="1"/>
              <a:t>orani</a:t>
            </a:r>
            <a:r>
              <a:rPr lang="en-US" dirty="0"/>
              <a:t> </a:t>
            </a:r>
            <a:r>
              <a:rPr lang="en-US" dirty="0" err="1"/>
              <a:t>dusuk</a:t>
            </a:r>
            <a:r>
              <a:rPr lang="en-US" dirty="0"/>
              <a:t> old </a:t>
            </a:r>
            <a:r>
              <a:rPr lang="en-US" dirty="0" err="1"/>
              <a:t>icin</a:t>
            </a:r>
            <a:r>
              <a:rPr lang="en-US" dirty="0"/>
              <a:t> roc curve 1 e </a:t>
            </a:r>
            <a:r>
              <a:rPr lang="en-US" dirty="0" err="1"/>
              <a:t>yakin</a:t>
            </a:r>
            <a:r>
              <a:rPr lang="en-US" dirty="0"/>
              <a:t> </a:t>
            </a:r>
            <a:r>
              <a:rPr lang="en-US" dirty="0" err="1"/>
              <a:t>cikti</a:t>
            </a:r>
            <a:r>
              <a:rPr lang="en-US" dirty="0"/>
              <a:t>..</a:t>
            </a:r>
          </a:p>
          <a:p>
            <a:endParaRPr lang="tr-TR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92E655-ACC3-4FB6-8422-810C4D91692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78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22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94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310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82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45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3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02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77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37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795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4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120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97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253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0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5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105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79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6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2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301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88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09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7BCE-3248-4FD6-A0DF-967DFE805DE0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B26CE-327F-41DC-96BD-85C24EB8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1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0FD0717-BEEE-48D4-8750-E44E166E9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CBA4EB-F997-4F56-9436-88F607540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DA450E-1EDD-4D4A-8257-4808EB9371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9392" y="938882"/>
            <a:ext cx="6562082" cy="4236223"/>
            <a:chOff x="7807230" y="2012810"/>
            <a:chExt cx="3251252" cy="345986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28FBF78-9E7E-46C0-950D-FC7AEE439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116C23-5ED0-4F29-84D0-584CD0150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7EE4B41-0C22-468A-BCFF-66786B9C8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7777" y="1269341"/>
            <a:ext cx="5925312" cy="3575304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D431B-A776-452F-9EA2-B732B6F8B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6756" y="1463015"/>
            <a:ext cx="5492683" cy="3196668"/>
          </a:xfrm>
          <a:solidFill>
            <a:schemeClr val="accent1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/>
            <a:r>
              <a:rPr lang="en-US" sz="4000">
                <a:solidFill>
                  <a:srgbClr val="FFFFFF"/>
                </a:solidFill>
              </a:rPr>
              <a:t>The Role of Raman Spectroscopic Analysis for Endometriosis Diagnosis 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6D84A-3F77-44B8-9AA0-0945A9BEE9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41418" y="1463014"/>
            <a:ext cx="2848300" cy="3293053"/>
          </a:xfrm>
        </p:spPr>
        <p:txBody>
          <a:bodyPr anchor="ctr">
            <a:normAutofit lnSpcReduction="10000"/>
          </a:bodyPr>
          <a:lstStyle/>
          <a:p>
            <a:r>
              <a:rPr lang="en-US" sz="2000" dirty="0"/>
              <a:t>                                                                                   Bahar Yuksel </a:t>
            </a:r>
            <a:r>
              <a:rPr lang="en-US" sz="2000" dirty="0" err="1"/>
              <a:t>Ozgor,MD</a:t>
            </a:r>
            <a:endParaRPr lang="en-US" sz="2000" dirty="0"/>
          </a:p>
          <a:p>
            <a:r>
              <a:rPr lang="en-US" sz="2000" dirty="0"/>
              <a:t>                            </a:t>
            </a:r>
            <a:r>
              <a:rPr lang="en-US" sz="2000" dirty="0" err="1"/>
              <a:t>Esenler</a:t>
            </a:r>
            <a:r>
              <a:rPr lang="en-US" sz="2000" dirty="0"/>
              <a:t> Maternity and Children’s </a:t>
            </a:r>
            <a:r>
              <a:rPr lang="en-US" sz="2000" dirty="0" err="1"/>
              <a:t>Hospital,Istanbul</a:t>
            </a:r>
            <a:r>
              <a:rPr lang="en-US" sz="2000" dirty="0"/>
              <a:t>,</a:t>
            </a:r>
          </a:p>
          <a:p>
            <a:r>
              <a:rPr lang="en-US" sz="2000" dirty="0"/>
              <a:t>Turkey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060F31-12EA-4404-8435-DA25F36C89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F1CB68-9DEB-4A71-8E7C-DE9278F03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AA94CF06-BF2D-4BD0-AD70-A4C058D14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6987" y="73884"/>
            <a:ext cx="2103800" cy="176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7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1AA58-FE3A-4E14-9C18-500DC4273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Class</a:t>
            </a:r>
            <a:r>
              <a:rPr lang="en-US" dirty="0"/>
              <a:t>I</a:t>
            </a:r>
            <a:r>
              <a:rPr lang="tr-TR" dirty="0"/>
              <a:t>f</a:t>
            </a:r>
            <a:r>
              <a:rPr lang="en-US" dirty="0"/>
              <a:t>I</a:t>
            </a:r>
            <a:r>
              <a:rPr lang="tr-TR" dirty="0"/>
              <a:t>cat</a:t>
            </a:r>
            <a:r>
              <a:rPr lang="en-US" dirty="0"/>
              <a:t>I</a:t>
            </a:r>
            <a:r>
              <a:rPr lang="tr-TR" dirty="0"/>
              <a:t>on by Mach</a:t>
            </a:r>
            <a:r>
              <a:rPr lang="en-US" dirty="0"/>
              <a:t>I</a:t>
            </a:r>
            <a:r>
              <a:rPr lang="tr-TR" dirty="0"/>
              <a:t>ne Learn</a:t>
            </a:r>
            <a:r>
              <a:rPr lang="en-US" dirty="0"/>
              <a:t>I</a:t>
            </a:r>
            <a:r>
              <a:rPr lang="tr-TR" dirty="0"/>
              <a:t>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1978492"/>
            <a:ext cx="5718096" cy="3842413"/>
          </a:xfrm>
        </p:spPr>
      </p:pic>
      <p:sp>
        <p:nvSpPr>
          <p:cNvPr id="5" name="TextBox 4"/>
          <p:cNvSpPr txBox="1"/>
          <p:nvPr/>
        </p:nvSpPr>
        <p:spPr>
          <a:xfrm>
            <a:off x="7447722" y="2213112"/>
            <a:ext cx="397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Accuracy of the classificatio model : 9</a:t>
            </a:r>
            <a:r>
              <a:rPr lang="en-US" dirty="0"/>
              <a:t>2</a:t>
            </a:r>
            <a:r>
              <a:rPr lang="tr-TR" dirty="0"/>
              <a:t>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E128C-92F8-4A8F-B4D9-ECB5B7B0A90D}"/>
              </a:ext>
            </a:extLst>
          </p:cNvPr>
          <p:cNvSpPr txBox="1"/>
          <p:nvPr/>
        </p:nvSpPr>
        <p:spPr>
          <a:xfrm>
            <a:off x="7315200" y="2826328"/>
            <a:ext cx="4738255" cy="225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MACHINE LEARNING?</a:t>
            </a:r>
          </a:p>
          <a:p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Machine Learning at its most basic is the practice of using algorithms to UPLOAD data, LEARN FROM IT, and then make a determination or PREDICTION about something</a:t>
            </a:r>
          </a:p>
        </p:txBody>
      </p:sp>
    </p:spTree>
    <p:extLst>
      <p:ext uri="{BB962C8B-B14F-4D97-AF65-F5344CB8AC3E}">
        <p14:creationId xmlns:p14="http://schemas.microsoft.com/office/powerpoint/2010/main" val="4289615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>
            <a:extLst>
              <a:ext uri="{FF2B5EF4-FFF2-40B4-BE49-F238E27FC236}">
                <a16:creationId xmlns:a16="http://schemas.microsoft.com/office/drawing/2014/main" id="{EEA869E1-F851-4A52-92F5-77E592B76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3" name="Picture 122">
            <a:extLst>
              <a:ext uri="{FF2B5EF4-FFF2-40B4-BE49-F238E27FC236}">
                <a16:creationId xmlns:a16="http://schemas.microsoft.com/office/drawing/2014/main" id="{B083AD55-8296-44BD-8E14-DD2DDBC35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4" name="Straight Connector 124">
            <a:extLst>
              <a:ext uri="{FF2B5EF4-FFF2-40B4-BE49-F238E27FC236}">
                <a16:creationId xmlns:a16="http://schemas.microsoft.com/office/drawing/2014/main" id="{2BF46B26-15FC-4C5A-94FA-AE9ED64B5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26">
            <a:extLst>
              <a:ext uri="{FF2B5EF4-FFF2-40B4-BE49-F238E27FC236}">
                <a16:creationId xmlns:a16="http://schemas.microsoft.com/office/drawing/2014/main" id="{BADF1045-FC61-45F9-B214-2286C96759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46" name="Rectangle 128">
            <a:extLst>
              <a:ext uri="{FF2B5EF4-FFF2-40B4-BE49-F238E27FC236}">
                <a16:creationId xmlns:a16="http://schemas.microsoft.com/office/drawing/2014/main" id="{00F178E2-AACB-4EFE-A67A-5327512E4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4DB498-80CC-4F22-9759-F055D700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6227" y="290373"/>
            <a:ext cx="4691270" cy="57207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dirty="0"/>
              <a:t>Machine Learning </a:t>
            </a:r>
            <a:r>
              <a:rPr lang="en-US" dirty="0"/>
              <a:t>Outputs </a:t>
            </a:r>
          </a:p>
        </p:txBody>
      </p:sp>
      <p:sp>
        <p:nvSpPr>
          <p:cNvPr id="148" name="Text Placeholder 5">
            <a:extLst>
              <a:ext uri="{FF2B5EF4-FFF2-40B4-BE49-F238E27FC236}">
                <a16:creationId xmlns:a16="http://schemas.microsoft.com/office/drawing/2014/main" id="{34A184A6-0F0E-4E65-98DF-5CE3A1559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16488" y="1508039"/>
            <a:ext cx="3475512" cy="446765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 err="1"/>
              <a:t>Sp</a:t>
            </a:r>
            <a:r>
              <a:rPr lang="tr-TR" dirty="0"/>
              <a:t>ecificity 88</a:t>
            </a:r>
            <a:r>
              <a:rPr lang="en-US" dirty="0"/>
              <a:t>%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 err="1"/>
              <a:t>Sen</a:t>
            </a:r>
            <a:r>
              <a:rPr lang="tr-TR" dirty="0"/>
              <a:t>sitivity 97</a:t>
            </a:r>
            <a:r>
              <a:rPr lang="en-US" dirty="0"/>
              <a:t>%</a:t>
            </a:r>
            <a:endParaRPr lang="tr-TR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tr-TR" dirty="0"/>
              <a:t>Accuracy 92 %</a:t>
            </a:r>
            <a:endParaRPr lang="en-US" dirty="0"/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/>
              <a:t>Roc curve showing </a:t>
            </a:r>
            <a:r>
              <a:rPr lang="en-US" dirty="0" err="1"/>
              <a:t>spes</a:t>
            </a:r>
            <a:r>
              <a:rPr lang="en-US" dirty="0"/>
              <a:t>. And sensitivity..</a:t>
            </a:r>
            <a:r>
              <a:rPr lang="en-US" dirty="0" err="1"/>
              <a:t>auc</a:t>
            </a:r>
            <a:r>
              <a:rPr lang="en-US" dirty="0"/>
              <a:t> area is almost 1..that is why the curve looks like a stick..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 err="1"/>
              <a:t>Spes</a:t>
            </a:r>
            <a:r>
              <a:rPr lang="en-US" dirty="0"/>
              <a:t>…88%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/>
              <a:t>Sens…97%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dirty="0" err="1"/>
              <a:t>Confusuion</a:t>
            </a:r>
            <a:r>
              <a:rPr lang="en-US" dirty="0"/>
              <a:t> matrix… showing false positive and negative </a:t>
            </a:r>
            <a:r>
              <a:rPr lang="en-US" dirty="0" err="1"/>
              <a:t>results..our</a:t>
            </a:r>
            <a:r>
              <a:rPr lang="en-US" dirty="0"/>
              <a:t> misclassified results were 4 in 33 and 2 in 65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tr-TR" dirty="0"/>
          </a:p>
        </p:txBody>
      </p:sp>
      <p:pic>
        <p:nvPicPr>
          <p:cNvPr id="135" name="Picture 134">
            <a:extLst>
              <a:ext uri="{FF2B5EF4-FFF2-40B4-BE49-F238E27FC236}">
                <a16:creationId xmlns:a16="http://schemas.microsoft.com/office/drawing/2014/main" id="{A21A879E-4440-4322-879E-91929B141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B8CEF1-AE40-447A-B7A4-2024DDCDF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" y="1375608"/>
            <a:ext cx="5236585" cy="45892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831" y="1215080"/>
            <a:ext cx="4154657" cy="4736863"/>
          </a:xfrm>
          <a:prstGeom prst="rect">
            <a:avLst/>
          </a:prstGeom>
        </p:spPr>
      </p:pic>
      <p:sp>
        <p:nvSpPr>
          <p:cNvPr id="24" name="Title 3">
            <a:extLst>
              <a:ext uri="{FF2B5EF4-FFF2-40B4-BE49-F238E27FC236}">
                <a16:creationId xmlns:a16="http://schemas.microsoft.com/office/drawing/2014/main" id="{984DB498-80CC-4F22-9759-F055D700E11E}"/>
              </a:ext>
            </a:extLst>
          </p:cNvPr>
          <p:cNvSpPr txBox="1">
            <a:spLocks/>
          </p:cNvSpPr>
          <p:nvPr/>
        </p:nvSpPr>
        <p:spPr>
          <a:xfrm>
            <a:off x="556855" y="3797873"/>
            <a:ext cx="354399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25" name="Title 3">
            <a:extLst>
              <a:ext uri="{FF2B5EF4-FFF2-40B4-BE49-F238E27FC236}">
                <a16:creationId xmlns:a16="http://schemas.microsoft.com/office/drawing/2014/main" id="{984DB498-80CC-4F22-9759-F055D700E11E}"/>
              </a:ext>
            </a:extLst>
          </p:cNvPr>
          <p:cNvSpPr txBox="1">
            <a:spLocks/>
          </p:cNvSpPr>
          <p:nvPr/>
        </p:nvSpPr>
        <p:spPr>
          <a:xfrm>
            <a:off x="1453896" y="1052296"/>
            <a:ext cx="2265858" cy="2746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Confusıon matrıx</a:t>
            </a:r>
            <a:endParaRPr kumimoji="0" lang="en-US" sz="1600" b="0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6" name="Title 3">
            <a:extLst>
              <a:ext uri="{FF2B5EF4-FFF2-40B4-BE49-F238E27FC236}">
                <a16:creationId xmlns:a16="http://schemas.microsoft.com/office/drawing/2014/main" id="{984DB498-80CC-4F22-9759-F055D700E11E}"/>
              </a:ext>
            </a:extLst>
          </p:cNvPr>
          <p:cNvSpPr txBox="1">
            <a:spLocks/>
          </p:cNvSpPr>
          <p:nvPr/>
        </p:nvSpPr>
        <p:spPr>
          <a:xfrm>
            <a:off x="6095849" y="1106072"/>
            <a:ext cx="2265858" cy="2746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ROC Curve</a:t>
            </a:r>
            <a:endParaRPr kumimoji="0" lang="en-US" sz="1600" b="0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6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0B26-74AF-481C-92A7-BBE416FC2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cap="none" dirty="0">
                <a:latin typeface="Blackadder ITC" panose="04020505051007020D02" pitchFamily="82" charset="0"/>
              </a:rPr>
              <a:t>Raman analysis is a noninvasive and </a:t>
            </a:r>
            <a:r>
              <a:rPr lang="en-US" sz="4000" b="1" cap="none">
                <a:latin typeface="Blackadder ITC" panose="04020505051007020D02" pitchFamily="82" charset="0"/>
              </a:rPr>
              <a:t>promising way…</a:t>
            </a:r>
            <a:endParaRPr lang="en-US" sz="4000" b="1" cap="none" dirty="0">
              <a:latin typeface="Blackadder ITC" panose="04020505051007020D02" pitchFamily="8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98E8E-264C-4206-AD32-BB86A9164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the pathogenesis of endometriosis and finding out differences between women with and without endometriosis will lead to diagnostic and therapeutic gains.</a:t>
            </a:r>
          </a:p>
          <a:p>
            <a:r>
              <a:rPr lang="en-US" dirty="0"/>
              <a:t>Raman analysis is a noninvasive and promising way serving on this idea. </a:t>
            </a:r>
          </a:p>
          <a:p>
            <a:r>
              <a:rPr lang="en-US" dirty="0"/>
              <a:t>Our next aim will be identifying the differences and the mechanisms causing molecular changes.</a:t>
            </a:r>
          </a:p>
        </p:txBody>
      </p:sp>
    </p:spTree>
    <p:extLst>
      <p:ext uri="{BB962C8B-B14F-4D97-AF65-F5344CB8AC3E}">
        <p14:creationId xmlns:p14="http://schemas.microsoft.com/office/powerpoint/2010/main" val="2083704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FF68B-72D4-452E-88D1-592D297DB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Thank you very much for your patience..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4828FD2-AF96-4510-B9E3-50F36FD24D0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9768" r="19768"/>
          <a:stretch>
            <a:fillRect/>
          </a:stretch>
        </p:blipFill>
        <p:spPr>
          <a:xfrm>
            <a:off x="8124825" y="1122363"/>
            <a:ext cx="279082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6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973D3-E708-40D4-BEB6-0299B7D52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Living in the past..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AE1B562-0DD1-4C4B-8A65-B829F6A99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248" y="2331680"/>
            <a:ext cx="4977578" cy="363928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Do you really think can an invasive method be the only treatment option of a disease.. let alone the diagnostic way…</a:t>
            </a:r>
          </a:p>
          <a:p>
            <a:r>
              <a:rPr lang="en-US" sz="2000" dirty="0">
                <a:solidFill>
                  <a:srgbClr val="000000"/>
                </a:solidFill>
              </a:rPr>
              <a:t>We are living Middle Ages’ on the treatment and diagnosis of endometriosis…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7D0B2-C5B8-4FEF-968B-7D3091848A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l="2129" r="26932" b="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1303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C51009-A09A-4689-8E6C-F8FC99E6A8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B40ED5-7E7C-4F5E-BBC1-F6172D5C4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961" y="1600199"/>
            <a:ext cx="3173482" cy="4297680"/>
          </a:xfrm>
        </p:spPr>
        <p:txBody>
          <a:bodyPr anchor="ctr">
            <a:normAutofit/>
          </a:bodyPr>
          <a:lstStyle/>
          <a:p>
            <a:r>
              <a:rPr lang="en-US" sz="2700"/>
              <a:t>About endometriosis..</a:t>
            </a:r>
          </a:p>
        </p:txBody>
      </p:sp>
      <p:cxnSp>
        <p:nvCxnSpPr>
          <p:cNvPr id="22" name="Straight Connector 9">
            <a:extLst>
              <a:ext uri="{FF2B5EF4-FFF2-40B4-BE49-F238E27FC236}">
                <a16:creationId xmlns:a16="http://schemas.microsoft.com/office/drawing/2014/main" id="{9EC65442-F244-409C-BF44-C5D6472E8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199"/>
            <a:ext cx="0" cy="429768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A2E6C-F5C1-474C-8565-BD9FF89FF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5151" y="1600199"/>
            <a:ext cx="6169703" cy="4297680"/>
          </a:xfrm>
        </p:spPr>
        <p:txBody>
          <a:bodyPr anchor="ctr">
            <a:normAutofit/>
          </a:bodyPr>
          <a:lstStyle/>
          <a:p>
            <a:r>
              <a:rPr lang="en-US"/>
              <a:t>a chronic disease with unknown molecular basis </a:t>
            </a:r>
          </a:p>
          <a:p>
            <a:r>
              <a:rPr lang="en-US"/>
              <a:t>Controversial and mind blowing diagnostic methods </a:t>
            </a:r>
          </a:p>
          <a:p>
            <a:r>
              <a:rPr lang="en-US"/>
              <a:t>The diagnosis is still invasive….</a:t>
            </a:r>
          </a:p>
          <a:p>
            <a:r>
              <a:rPr lang="en-US"/>
              <a:t>All of us trying to find a way out..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1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510BA-C1F4-4F85-AA71-6F287CCA7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225" y="292317"/>
            <a:ext cx="4977976" cy="1454051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solidFill>
                  <a:srgbClr val="000000"/>
                </a:solidFill>
              </a:rPr>
              <a:t>Medicine always finds a way out when it reckons there are other sciences...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B4F99-9EF7-4656-AB65-0F8332B3F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 fontScale="92500"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4400" b="1" dirty="0">
                <a:solidFill>
                  <a:srgbClr val="000000"/>
                </a:solidFill>
                <a:latin typeface="Blackadder ITC" panose="04020505051007020D02" pitchFamily="82" charset="0"/>
              </a:rPr>
              <a:t>Raman spectroscopy …</a:t>
            </a:r>
          </a:p>
          <a:p>
            <a:r>
              <a:rPr lang="en-US" sz="3500" b="1" dirty="0">
                <a:solidFill>
                  <a:srgbClr val="000000"/>
                </a:solidFill>
                <a:latin typeface="Blackadder ITC" panose="04020505051007020D02" pitchFamily="82" charset="0"/>
              </a:rPr>
              <a:t>Cofounded by Sir Raman in early 20</a:t>
            </a:r>
            <a:r>
              <a:rPr lang="en-US" sz="3500" b="1" baseline="30000" dirty="0">
                <a:solidFill>
                  <a:srgbClr val="000000"/>
                </a:solidFill>
                <a:latin typeface="Blackadder ITC" panose="04020505051007020D02" pitchFamily="82" charset="0"/>
              </a:rPr>
              <a:t>th</a:t>
            </a:r>
            <a:r>
              <a:rPr lang="en-US" sz="3500" b="1" dirty="0">
                <a:solidFill>
                  <a:srgbClr val="000000"/>
                </a:solidFill>
                <a:latin typeface="Blackadder ITC" panose="04020505051007020D02" pitchFamily="82" charset="0"/>
              </a:rPr>
              <a:t> cent</a:t>
            </a:r>
            <a:r>
              <a:rPr lang="en-US" sz="4400" b="1" dirty="0">
                <a:solidFill>
                  <a:srgbClr val="000000"/>
                </a:solidFill>
                <a:latin typeface="Blackadder ITC" panose="04020505051007020D02" pitchFamily="82" charset="0"/>
              </a:rPr>
              <a:t>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</a:rPr>
              <a:t> a vibrational spectroscopy technique which can analyze </a:t>
            </a:r>
            <a:r>
              <a:rPr lang="tr-TR" sz="2000" dirty="0">
                <a:solidFill>
                  <a:srgbClr val="000000"/>
                </a:solidFill>
              </a:rPr>
              <a:t>specific spectral patterns, substances and molecular changes with high specificity.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0E9945-705D-43B8-A369-C99B860B52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l="15404" r="14851" b="2"/>
          <a:stretch/>
        </p:blipFill>
        <p:spPr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3814808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DDE5CDF-1512-4CDA-B956-23D223F8D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29D7D8-5A6B-4C76-94C8-15798C6C5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C9319C-E20D-4884-952F-60B6A58C3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1176DA6-4BBF-42A4-9C94-E6613CCD6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AAB0AE-172B-4FB4-80C2-86CD6B824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rgbClr val="FF3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8584F88-833D-4B74-8076-072FEA305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40242" y="364058"/>
            <a:ext cx="11995520" cy="638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796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BAB7A-D1F4-4B92-926C-1A959B71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lackadder ITC" panose="04020505051007020D02" pitchFamily="82" charset="0"/>
              </a:rPr>
              <a:t>Method</a:t>
            </a:r>
            <a:r>
              <a:rPr lang="en-US" dirty="0"/>
              <a:t>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4389-9AB0-4F65-8A03-145FDE5D8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We aimed to use Raman spectroscopy to detect differences between healthy controls and patients with surgically proven endometriosis.</a:t>
            </a:r>
          </a:p>
          <a:p>
            <a:r>
              <a:rPr lang="en-US" dirty="0"/>
              <a:t>32 patients and 17 heathy controls were enrolled into the study </a:t>
            </a:r>
          </a:p>
          <a:p>
            <a:r>
              <a:rPr lang="en-US" dirty="0"/>
              <a:t>Blood samples taken from participants were placed into a gel tube and centrifuged during 10 minutes with 1500g. </a:t>
            </a:r>
          </a:p>
          <a:p>
            <a:r>
              <a:rPr lang="en-US" dirty="0"/>
              <a:t>Serum samples were transported to the laboratory in a blood transportation box and were measured</a:t>
            </a:r>
          </a:p>
          <a:p>
            <a:r>
              <a:rPr lang="en-US" dirty="0"/>
              <a:t> A four step procedure including calibration, water background correction, fluorescence background correction and normalization was performed. According to the peaks in the “difference spectrum”, a literature search is done to understand which macromolecules or band vibrations are associated with these peaks.  </a:t>
            </a:r>
          </a:p>
          <a:p>
            <a:r>
              <a:rPr lang="en-US" dirty="0"/>
              <a:t>The statistical analysis of the preprocessed measurements was done by </a:t>
            </a:r>
            <a:r>
              <a:rPr lang="tr-TR" dirty="0"/>
              <a:t>Principal Component</a:t>
            </a:r>
            <a:r>
              <a:rPr lang="en-US" dirty="0"/>
              <a:t> Analysis.</a:t>
            </a:r>
            <a:endParaRPr lang="tr-TR" dirty="0"/>
          </a:p>
          <a:p>
            <a:r>
              <a:rPr lang="tr-TR" dirty="0"/>
              <a:t>To  consrtuct a classification model, Machine Learning technique is used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225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DDE5CDF-1512-4CDA-B956-23D223F8DE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029D7D8-5A6B-4C76-94C8-15798C6C5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5C9319C-E20D-4884-952F-60B6A58C3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1176DA6-4BBF-42A4-9C94-E6613CCD6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9AAB0AE-172B-4FB4-80C2-86CD6B824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rgbClr val="4BB1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Content Placeholder 6">
            <a:extLst>
              <a:ext uri="{FF2B5EF4-FFF2-40B4-BE49-F238E27FC236}">
                <a16:creationId xmlns:a16="http://schemas.microsoft.com/office/drawing/2014/main" id="{9262C5D0-9F39-4071-BEAE-9400E93E72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60815" y="643467"/>
            <a:ext cx="10870370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32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38F172-08B9-4BA5-B753-7D93472C0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00681B-C4FD-40B3-B5BC-C33231614C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AACD67-2FB5-4530-9B74-8D946F1CE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50B5DED-C3C5-4B01-8AC3-3EE8CDF88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45F163-EAE9-4EBE-BD11-7103BAE2A5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22225">
            <a:solidFill>
              <a:srgbClr val="4E46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AECCE0-72BF-4051-AA10-DF8728186D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" b="5832"/>
          <a:stretch/>
        </p:blipFill>
        <p:spPr>
          <a:xfrm>
            <a:off x="276448" y="384278"/>
            <a:ext cx="11604994" cy="599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13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CAEEE-73EE-4F91-AE6C-EA552D21E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9EED923-E42D-4FD7-A43F-7BA82EECFC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77"/>
            <a:ext cx="8538358" cy="6751123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B58E7B-603B-47D7-8C25-24BE596D4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708" y="106876"/>
            <a:ext cx="4544291" cy="675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17566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803</Words>
  <Application>Microsoft Office PowerPoint</Application>
  <PresentationFormat>Widescreen</PresentationFormat>
  <Paragraphs>73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Blackadder ITC</vt:lpstr>
      <vt:lpstr>Calibri</vt:lpstr>
      <vt:lpstr>Calibri Light</vt:lpstr>
      <vt:lpstr>Gill Sans MT</vt:lpstr>
      <vt:lpstr>Gallery</vt:lpstr>
      <vt:lpstr>Office Theme</vt:lpstr>
      <vt:lpstr>The Role of Raman Spectroscopic Analysis for Endometriosis Diagnosis </vt:lpstr>
      <vt:lpstr>Living in the past..</vt:lpstr>
      <vt:lpstr>About endometriosis..</vt:lpstr>
      <vt:lpstr>Medicine always finds a way out when it reckons there are other sciences...</vt:lpstr>
      <vt:lpstr>PowerPoint Presentation</vt:lpstr>
      <vt:lpstr>Method..</vt:lpstr>
      <vt:lpstr>PowerPoint Presentation</vt:lpstr>
      <vt:lpstr>PowerPoint Presentation</vt:lpstr>
      <vt:lpstr>PowerPoint Presentation</vt:lpstr>
      <vt:lpstr>ClassIfIcatIon by MachIne LearnIng </vt:lpstr>
      <vt:lpstr>Machine Learning Outputs </vt:lpstr>
      <vt:lpstr>Raman analysis is a noninvasive and promising way…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Raman Spectroscopic Analysis for Endometriosis Diagnosis </dc:title>
  <dc:creator>bahar yüksel</dc:creator>
  <cp:lastModifiedBy>bahar yüksel</cp:lastModifiedBy>
  <cp:revision>24</cp:revision>
  <dcterms:created xsi:type="dcterms:W3CDTF">2018-10-12T16:22:30Z</dcterms:created>
  <dcterms:modified xsi:type="dcterms:W3CDTF">2018-11-19T19:57:15Z</dcterms:modified>
</cp:coreProperties>
</file>